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78" r:id="rId4"/>
    <p:sldId id="267" r:id="rId5"/>
    <p:sldId id="279" r:id="rId6"/>
    <p:sldId id="259" r:id="rId7"/>
    <p:sldId id="260" r:id="rId8"/>
    <p:sldId id="268" r:id="rId9"/>
    <p:sldId id="270" r:id="rId10"/>
    <p:sldId id="261" r:id="rId11"/>
    <p:sldId id="269" r:id="rId12"/>
    <p:sldId id="262" r:id="rId13"/>
    <p:sldId id="263" r:id="rId14"/>
    <p:sldId id="271" r:id="rId15"/>
    <p:sldId id="272" r:id="rId16"/>
    <p:sldId id="273" r:id="rId17"/>
    <p:sldId id="274" r:id="rId18"/>
    <p:sldId id="264" r:id="rId19"/>
    <p:sldId id="265" r:id="rId20"/>
    <p:sldId id="275" r:id="rId21"/>
    <p:sldId id="276" r:id="rId22"/>
    <p:sldId id="277" r:id="rId23"/>
    <p:sldId id="280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093"/>
    <a:srgbClr val="9A2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3"/>
    <p:restoredTop sz="79856" autoAdjust="0"/>
  </p:normalViewPr>
  <p:slideViewPr>
    <p:cSldViewPr snapToGrid="0" snapToObjects="1">
      <p:cViewPr varScale="1">
        <p:scale>
          <a:sx n="89" d="100"/>
          <a:sy n="89" d="100"/>
        </p:scale>
        <p:origin x="3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on van der Woude" userId="afe04f2298d59e0b" providerId="LiveId" clId="{055E0F1E-2401-4519-8678-9D7BB225347C}"/>
    <pc:docChg chg="custSel modSld">
      <pc:chgData name="Manon van der Woude" userId="afe04f2298d59e0b" providerId="LiveId" clId="{055E0F1E-2401-4519-8678-9D7BB225347C}" dt="2023-10-03T10:08:37.703" v="105" actId="20577"/>
      <pc:docMkLst>
        <pc:docMk/>
      </pc:docMkLst>
      <pc:sldChg chg="modSp mod">
        <pc:chgData name="Manon van der Woude" userId="afe04f2298d59e0b" providerId="LiveId" clId="{055E0F1E-2401-4519-8678-9D7BB225347C}" dt="2023-10-03T10:04:19.149" v="6" actId="20577"/>
        <pc:sldMkLst>
          <pc:docMk/>
          <pc:sldMk cId="2310967558" sldId="267"/>
        </pc:sldMkLst>
        <pc:spChg chg="mod">
          <ac:chgData name="Manon van der Woude" userId="afe04f2298d59e0b" providerId="LiveId" clId="{055E0F1E-2401-4519-8678-9D7BB225347C}" dt="2023-10-03T10:04:19.149" v="6" actId="20577"/>
          <ac:spMkLst>
            <pc:docMk/>
            <pc:sldMk cId="2310967558" sldId="267"/>
            <ac:spMk id="4" creationId="{876D698D-69A4-0352-05DA-62F3B2C350EF}"/>
          </ac:spMkLst>
        </pc:spChg>
      </pc:sldChg>
      <pc:sldChg chg="modNotesTx">
        <pc:chgData name="Manon van der Woude" userId="afe04f2298d59e0b" providerId="LiveId" clId="{055E0F1E-2401-4519-8678-9D7BB225347C}" dt="2023-10-03T10:06:41.099" v="47" actId="20577"/>
        <pc:sldMkLst>
          <pc:docMk/>
          <pc:sldMk cId="4250680468" sldId="271"/>
        </pc:sldMkLst>
      </pc:sldChg>
      <pc:sldChg chg="modSp mod">
        <pc:chgData name="Manon van der Woude" userId="afe04f2298d59e0b" providerId="LiveId" clId="{055E0F1E-2401-4519-8678-9D7BB225347C}" dt="2023-10-03T10:08:37.703" v="105" actId="20577"/>
        <pc:sldMkLst>
          <pc:docMk/>
          <pc:sldMk cId="1073756120" sldId="273"/>
        </pc:sldMkLst>
        <pc:spChg chg="mod">
          <ac:chgData name="Manon van der Woude" userId="afe04f2298d59e0b" providerId="LiveId" clId="{055E0F1E-2401-4519-8678-9D7BB225347C}" dt="2023-10-03T10:08:37.703" v="105" actId="20577"/>
          <ac:spMkLst>
            <pc:docMk/>
            <pc:sldMk cId="1073756120" sldId="273"/>
            <ac:spMk id="3" creationId="{155201FB-D518-8A5F-59E7-D295826E4E2A}"/>
          </ac:spMkLst>
        </pc:spChg>
      </pc:sldChg>
      <pc:sldChg chg="modSp mod">
        <pc:chgData name="Manon van der Woude" userId="afe04f2298d59e0b" providerId="LiveId" clId="{055E0F1E-2401-4519-8678-9D7BB225347C}" dt="2023-10-03T10:08:17.929" v="101" actId="20577"/>
        <pc:sldMkLst>
          <pc:docMk/>
          <pc:sldMk cId="1033504096" sldId="274"/>
        </pc:sldMkLst>
        <pc:spChg chg="mod">
          <ac:chgData name="Manon van der Woude" userId="afe04f2298d59e0b" providerId="LiveId" clId="{055E0F1E-2401-4519-8678-9D7BB225347C}" dt="2023-10-03T10:08:17.929" v="101" actId="20577"/>
          <ac:spMkLst>
            <pc:docMk/>
            <pc:sldMk cId="1033504096" sldId="274"/>
            <ac:spMk id="3" creationId="{155201FB-D518-8A5F-59E7-D295826E4E2A}"/>
          </ac:spMkLst>
        </pc:spChg>
      </pc:sldChg>
      <pc:sldChg chg="modSp mod">
        <pc:chgData name="Manon van der Woude" userId="afe04f2298d59e0b" providerId="LiveId" clId="{055E0F1E-2401-4519-8678-9D7BB225347C}" dt="2023-10-03T10:05:38.182" v="21" actId="14100"/>
        <pc:sldMkLst>
          <pc:docMk/>
          <pc:sldMk cId="4244277466" sldId="279"/>
        </pc:sldMkLst>
        <pc:spChg chg="mod">
          <ac:chgData name="Manon van der Woude" userId="afe04f2298d59e0b" providerId="LiveId" clId="{055E0F1E-2401-4519-8678-9D7BB225347C}" dt="2023-10-03T10:05:38.182" v="21" actId="14100"/>
          <ac:spMkLst>
            <pc:docMk/>
            <pc:sldMk cId="4244277466" sldId="279"/>
            <ac:spMk id="4" creationId="{876D698D-69A4-0352-05DA-62F3B2C350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62CF1-01C6-4803-AB02-E9083EE41D48}" type="datetimeFigureOut">
              <a:rPr lang="nl-NL" smtClean="0"/>
              <a:t>3-10-2023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094E6-6648-436A-A1BF-7DE2F05650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31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outprivacy.nl/overzicht-van-bekende-datalekke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Bedenk vooraf wat je wilt bereiken en welke opbrengst je wilt halen. En stem daar de inhoud van de presentatie op af.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Bijvoorbeeld: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Waarom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-&gt; gebruik dia 5 t/m 8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Begrip over het </a:t>
            </a:r>
            <a:r>
              <a:rPr lang="nl-NL" sz="18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waarom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van veilig communiceren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Commitment en prioriteit 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-&gt; gebruik dia 9 en 10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Commitment om een actieplan voor veilig communiceren te gaan maken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Prioriteit binnen de organisatie en daarmee tijd en/of budget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Middelen en beleid 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-&gt; gebruik dia 11 t/m 13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Keuze in middel(en) om veilig te communiceren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Beleid over veilig communiceren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Etc.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Mogelijkheden van de patiënt / cliënt 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-&gt; gebruik dia 14 t/m 18</a:t>
            </a:r>
            <a:endParaRPr lang="nl-NL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468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 het gesprek met elkaar.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Gebruik stellingen om inzicht te krijgen in hoe de aanwezigen staan </a:t>
            </a:r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t.o.v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het onderwerp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840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 het gesprek met elkaar.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Gebruik stellingen om inzicht te krijgen in hoe de aanwezigen staan </a:t>
            </a:r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t.o.v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het onderwerp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524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Geef hier aan welke veilige communicatiekanalen er in jouw organisatie beschikbaar zijn.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Als er meerdere zijn, geef dan aan wanneer welk kanaal ingezet moet worden.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257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Benoem hier wat de vervolgstappen zijn: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 zijn de te nemen acties en waarom?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 welke actie wil je de aanwezigen aanzetten?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Welk perspectief kun je de aanwezigen bieden? ‘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What’s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 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them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’ of de organisatie?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 heb je nodig? Bijvoorbeeld: prioriteit op agenda’s van overleggen, budget, capaciteit, commitment, middelen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Wie heb je nodig? Bijvoorbeeld: collega’s, management, externe expertise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Wanneer? Probeer een indicatie te geven van tijd, bijvoorbeeld een doorlooptijd, planning, benodigde uren van collega’s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867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 het gesprek met elkaar.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Gebruik stellingen om inzicht te krijgen in hoe de aanwezigen staan t.o.v. het onderwerp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68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 het gesprek met elkaar.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Gebruik stellingen om inzicht te krijgen in hoe de aanwezigen staan t.o.v. het onderwerp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475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968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Geef hier aan welke veilige alternatieven er jouw organisatie beschikbaar zijn als een patiënt / cliënt niet met een digitaal veilig kanaal kan of wil communiceren.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Denk daarbij aan: bellen, fysiek bezoek of post.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Maak hierover afspraken met elkaar.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569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Benoem hier wat de vervolgstappen zijn: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 zijn de te nemen acties en waarom?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 welke actie wil je de aanwezigen aanzetten?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Welk perspectief kun je de aanwezigen bieden? ‘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What’s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 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them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’ of de organisatie?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 heb je nodig? Bijvoorbeeld: prioriteit op agenda’s van overleggen, budget, capaciteit, commitment, middelen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Wie heb je nodig? Bijvoorbeeld: collega’s, management, externe expertise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Wanneer? Probeer een indicatie te geven van tijd, bijvoorbeeld een doorlooptijd, planning, benodigde uren van collega’s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9889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Afsluiting: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Vat samen wat de opbrengsten en acties van het overleg zijn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​.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Geef aan op welke manier je verder gaat met de uitkomsten.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Bedank aanwezigen voor inbreng en aandacht.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None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Gebruik ook de andere middelen uit de 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toolkit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veilig communiceren: </a:t>
            </a:r>
          </a:p>
          <a:p>
            <a:pPr algn="l" rtl="0" fontAlgn="base">
              <a:buFont typeface="Arial" panose="020B0604020202020204" pitchFamily="34" charset="0"/>
              <a:buNone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Implementatieroutekaart</a:t>
            </a:r>
          </a:p>
          <a:p>
            <a:pPr algn="l" rtl="0" fontAlgn="base">
              <a:buFont typeface="Arial" panose="020B0604020202020204" pitchFamily="34" charset="0"/>
              <a:buNone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Voorbeeld werkwijze veilig communiceren</a:t>
            </a:r>
          </a:p>
          <a:p>
            <a:pPr algn="l" rtl="0" fontAlgn="base">
              <a:buFont typeface="Arial" panose="020B0604020202020204" pitchFamily="34" charset="0"/>
              <a:buNone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Animatievideo veilig communiceren</a:t>
            </a:r>
          </a:p>
          <a:p>
            <a:pPr algn="l" rtl="0" fontAlgn="base">
              <a:buFont typeface="Arial" panose="020B0604020202020204" pitchFamily="34" charset="0"/>
              <a:buNone/>
            </a:pPr>
            <a:endParaRPr lang="nl-NL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None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Zie hier: www.informatieveiliggedragzorg.nl/veilig-communiceren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79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Stem de aanleiding af op wat je wilt bereiken met deze presentatie.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kunt hiervoor gebruiken: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Casus uit jouw eigen organisatie, waarin er sprake was van niet veilig communiceren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 een voorbeeld van een incident uit een andere organisatie (zie volgende dia)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8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Bron: </a:t>
            </a:r>
            <a:r>
              <a:rPr lang="nl-NL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Overzicht van bekende datalekken | </a:t>
            </a:r>
            <a:r>
              <a:rPr lang="nl-NL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About</a:t>
            </a:r>
            <a:r>
              <a:rPr lang="nl-NL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 Privacy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r>
              <a:rPr lang="nl-NL" b="1" i="0" u="none" strike="noStrike" dirty="0">
                <a:solidFill>
                  <a:srgbClr val="31708F"/>
                </a:solidFill>
                <a:effectLst/>
                <a:latin typeface="Mont"/>
              </a:rPr>
              <a:t>Disclaimer </a:t>
            </a:r>
            <a:r>
              <a:rPr lang="nl-NL" b="0" i="0" u="none" strike="noStrike" dirty="0">
                <a:solidFill>
                  <a:srgbClr val="31708F"/>
                </a:solidFill>
                <a:effectLst/>
                <a:latin typeface="Lora" panose="020F0502020204030204" pitchFamily="2" charset="0"/>
              </a:rPr>
              <a:t>Wij houden in onze tijdlijn de datum aan dat het </a:t>
            </a:r>
            <a:r>
              <a:rPr lang="nl-NL" b="0" i="0" u="none" strike="noStrike" dirty="0" err="1">
                <a:solidFill>
                  <a:srgbClr val="31708F"/>
                </a:solidFill>
                <a:effectLst/>
                <a:latin typeface="Lora" panose="020F0502020204030204" pitchFamily="2" charset="0"/>
              </a:rPr>
              <a:t>datalek</a:t>
            </a:r>
            <a:r>
              <a:rPr lang="nl-NL" b="0" i="0" u="none" strike="noStrike" dirty="0">
                <a:solidFill>
                  <a:srgbClr val="31708F"/>
                </a:solidFill>
                <a:effectLst/>
                <a:latin typeface="Lora" panose="020F0502020204030204" pitchFamily="2" charset="0"/>
              </a:rPr>
              <a:t> in het nieuws verscheen. Deze lijst is niet compleet, het bevat de opvallendste/belangrijkste datalekken om meer bewustwording rondom security te creëren.</a:t>
            </a:r>
            <a:r>
              <a:rPr lang="nl-NL" b="0" i="0" dirty="0">
                <a:solidFill>
                  <a:srgbClr val="31708F"/>
                </a:solidFill>
                <a:effectLst/>
                <a:latin typeface="Lora" panose="020F0502020204030204" pitchFamily="2" charset="0"/>
              </a:rPr>
              <a:t>​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4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 het gesprek met elkaar.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Gebruik stellingen om inzicht te krijgen in hoe de aanwezigen staan t.o.v. het onderwerp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70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 het gesprek met elkaar.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Gebruik stellingen om inzicht te krijgen in hoe de aanwezigen staan t.o.v. het onderwerp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526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Bijvoorbeeld door </a:t>
            </a:r>
          </a:p>
          <a:p>
            <a:r>
              <a:rPr lang="nl-NL" dirty="0"/>
              <a:t>- invoegen van de animatievideo veilig communiceren [belang veilig communiceren] https://vimeo.com/869248532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- invoegen van de animatievideo Informatieveilig gedrag zorg [belang informatieveiligheid] https://vimeo.com/755026766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29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Benoem hier wat de vervolgstappen zijn: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 zijn de te nemen acties en waarom?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 welke actie wil je de aanwezigen aanzetten?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Welk perspectief kun je de aanwezigen bieden? ‘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What’s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 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them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’ of de organisatie?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 heb je nodig? Bijvoorbeeld: prioriteit op agenda’s van overleggen, budget, capaciteit, commitment, middelen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Wie heb je nodig? Bijvoorbeeld: collega’s, management, externe expertise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Wanneer? Probeer een indicatie te geven van tijd, bijvoorbeeld een doorlooptijd, planning, benodigde uren van collega’s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915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 het gesprek met elkaar.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Gebruik stellingen om inzicht te krijgen in hoe de aanwezigen staan t.o.v. het onderwerp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535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Benoem hier wat de vervolgstappen zijn: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 zijn de te nemen acties en waarom?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 welke actie wil je de aanwezigen aanzetten?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Welk perspectief kun je de aanwezigen bieden? ‘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What’s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 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l-NL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them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’ of de organisatie?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 heb je nodig? Bijvoorbeeld: prioriteit op agenda’s van overleggen, budget, capaciteit, commitment, middelen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Wie heb je nodig? Bijvoorbeeld: collega’s, management, externe expertise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Wanneer? Probeer een indicatie te geven van tijd, bijvoorbeeld een doorlooptijd, planning, benodigde uren van collega’s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094E6-6648-436A-A1BF-7DE2F05650F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55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827FD-2FCE-C248-804C-E2C964277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431143"/>
            <a:ext cx="11234058" cy="1879599"/>
          </a:xfrm>
        </p:spPr>
        <p:txBody>
          <a:bodyPr wrap="square" anchor="b"/>
          <a:lstStyle>
            <a:lvl1pPr algn="ctr">
              <a:lnSpc>
                <a:spcPct val="85000"/>
              </a:lnSpc>
              <a:defRPr sz="5000">
                <a:solidFill>
                  <a:srgbClr val="053093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4B0E57-8E50-4840-9623-7BB33E772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426856"/>
            <a:ext cx="11234058" cy="830943"/>
          </a:xfrm>
        </p:spPr>
        <p:txBody>
          <a:bodyPr>
            <a:normAutofit/>
          </a:bodyPr>
          <a:lstStyle>
            <a:lvl1pPr marL="0" indent="0" algn="ctr">
              <a:buNone/>
              <a:defRPr sz="3000" b="1" i="0">
                <a:solidFill>
                  <a:srgbClr val="053093"/>
                </a:solidFill>
                <a:latin typeface="Avenir Next Demi Bold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5B9A25C-BDCD-844F-B288-34AF1F1B95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914" y="5530851"/>
            <a:ext cx="5675085" cy="365126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afzender en datum</a:t>
            </a:r>
          </a:p>
        </p:txBody>
      </p:sp>
    </p:spTree>
    <p:extLst>
      <p:ext uri="{BB962C8B-B14F-4D97-AF65-F5344CB8AC3E}">
        <p14:creationId xmlns:p14="http://schemas.microsoft.com/office/powerpoint/2010/main" val="139414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1441A-CEE3-2E40-A770-746378D5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248229"/>
            <a:ext cx="9394371" cy="726962"/>
          </a:xfrm>
        </p:spPr>
        <p:txBody>
          <a:bodyPr/>
          <a:lstStyle>
            <a:lvl1pPr>
              <a:defRPr b="1" i="0">
                <a:latin typeface="Avenir Next Demi Bold" panose="020B0503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AD3EDD-9DDA-B649-9CCB-B47D6CF87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264229"/>
            <a:ext cx="9394371" cy="3628571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346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1441A-CEE3-2E40-A770-746378D5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248229"/>
            <a:ext cx="9394371" cy="726962"/>
          </a:xfrm>
        </p:spPr>
        <p:txBody>
          <a:bodyPr/>
          <a:lstStyle>
            <a:lvl1pPr>
              <a:defRPr b="1" i="0">
                <a:latin typeface="Avenir Next Demi Bold" panose="020B0503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AD3EDD-9DDA-B649-9CCB-B47D6CF87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1" y="2754351"/>
            <a:ext cx="4495800" cy="3138449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FB2C5F3-A390-969D-BC7E-1467742C5F1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676592" y="2754351"/>
            <a:ext cx="4495800" cy="3138449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4AA3BD28-CDD3-5023-1BB8-F47717A398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6600" y="2241550"/>
            <a:ext cx="4495800" cy="391481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latin typeface="Avenir Next Demi Bold" panose="020B05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65013C56-41BE-20C2-CEC6-FFA84ACABC2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672157" y="2241550"/>
            <a:ext cx="4495800" cy="391481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latin typeface="Avenir Next Demi Bold" panose="020B05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94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2" userDrawn="1">
          <p15:clr>
            <a:srgbClr val="FBAE40"/>
          </p15:clr>
        </p15:guide>
        <p15:guide id="2" orient="horz" pos="12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AD3EDD-9DDA-B649-9CCB-B47D6CF87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64229"/>
            <a:ext cx="9075283" cy="3628571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2809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eeld werkwijze veilig communicer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890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l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F817E-9FC2-7959-61E9-E10995A6A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88" y="2431143"/>
            <a:ext cx="10080626" cy="1879599"/>
          </a:xfrm>
        </p:spPr>
        <p:txBody>
          <a:bodyPr wrap="square" anchor="b"/>
          <a:lstStyle>
            <a:lvl1pPr algn="ctr">
              <a:lnSpc>
                <a:spcPct val="85000"/>
              </a:lnSpc>
              <a:defRPr sz="3500" b="1" i="0">
                <a:solidFill>
                  <a:srgbClr val="053093"/>
                </a:solidFill>
                <a:latin typeface="Avenir Next Demi Bold" panose="020B0503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8484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827FD-2FCE-C248-804C-E2C964277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431143"/>
            <a:ext cx="11234058" cy="1879599"/>
          </a:xfrm>
        </p:spPr>
        <p:txBody>
          <a:bodyPr wrap="square" anchor="b"/>
          <a:lstStyle>
            <a:lvl1pPr algn="ctr">
              <a:lnSpc>
                <a:spcPct val="85000"/>
              </a:lnSpc>
              <a:defRPr sz="5000">
                <a:solidFill>
                  <a:srgbClr val="053093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81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BBFE0CC-BA41-D247-9310-B0D29977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248229"/>
            <a:ext cx="9447924" cy="726962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r>
              <a:rPr lang="nl-NL" dirty="0" err="1"/>
              <a:t>TitelKlik</a:t>
            </a:r>
            <a:r>
              <a:rPr lang="nl-NL" dirty="0"/>
              <a:t>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B24C48-0223-4441-9AF6-C039DC71F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2264229"/>
            <a:ext cx="9447924" cy="374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3470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2" r:id="rId4"/>
    <p:sldLayoutId id="2147483655" r:id="rId5"/>
    <p:sldLayoutId id="2147483653" r:id="rId6"/>
    <p:sldLayoutId id="214748365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rgbClr val="9A299C"/>
          </a:solidFill>
          <a:latin typeface="Avenir Next Demi Bold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buSzPct val="130000"/>
        <a:buFont typeface="Arial" panose="020B0604020202020204" pitchFamily="34" charset="0"/>
        <a:buChar char="•"/>
        <a:defRPr sz="2000" b="0" i="0" kern="1200">
          <a:solidFill>
            <a:srgbClr val="053093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0"/>
        </a:spcBef>
        <a:buSzPct val="130000"/>
        <a:buFont typeface="Arial" panose="020B0604020202020204" pitchFamily="34" charset="0"/>
        <a:buChar char="•"/>
        <a:defRPr sz="2000" b="0" i="0" kern="1200">
          <a:solidFill>
            <a:srgbClr val="053093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buSzPct val="130000"/>
        <a:buFont typeface="Arial" panose="020B0604020202020204" pitchFamily="34" charset="0"/>
        <a:buChar char="•"/>
        <a:defRPr sz="2000" b="0" i="0" kern="1200">
          <a:solidFill>
            <a:srgbClr val="053093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0"/>
        </a:spcBef>
        <a:buSzPct val="130000"/>
        <a:buFont typeface="Arial" panose="020B0604020202020204" pitchFamily="34" charset="0"/>
        <a:buChar char="•"/>
        <a:defRPr sz="2000" b="0" i="0" kern="1200">
          <a:solidFill>
            <a:srgbClr val="053093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0"/>
        </a:spcBef>
        <a:buSzPct val="130000"/>
        <a:buFont typeface="Arial" panose="020B0604020202020204" pitchFamily="34" charset="0"/>
        <a:buChar char="•"/>
        <a:defRPr sz="2000" b="0" i="0" kern="1200">
          <a:solidFill>
            <a:srgbClr val="053093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ientenfederatie.nl/downloads/brochures/1424-samen-beslissen-over-digitale-zorg-handreiking-voor-de-patient/fil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7987B-138C-6A4C-976B-2B903778F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Veilig communiceren is zorgen </a:t>
            </a:r>
            <a:br>
              <a:rPr lang="nl-NL" dirty="0"/>
            </a:br>
            <a:r>
              <a:rPr lang="nl-NL" dirty="0"/>
              <a:t>voor elkaar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E3B037-FB0D-F841-BDCE-07507ED4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Dit is een voorbeeldpresentatie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49A3596-8202-2D4B-809F-3B006A250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22F06FA-381E-967D-7A0E-3D483C49E530}"/>
              </a:ext>
            </a:extLst>
          </p:cNvPr>
          <p:cNvSpPr txBox="1"/>
          <p:nvPr/>
        </p:nvSpPr>
        <p:spPr>
          <a:xfrm>
            <a:off x="8127125" y="1287177"/>
            <a:ext cx="395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Dit is een voorbeeldpresentatie</a:t>
            </a:r>
            <a:r>
              <a:rPr lang="en-US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In de notities staat per slide een toelichting</a:t>
            </a:r>
            <a:r>
              <a:rPr lang="nl-NL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nl-NL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De presentatie kun je aanpassen naar eigen context en behoefte (doelgroep, inhoud, huisstijl, etc.)</a:t>
            </a:r>
            <a:endParaRPr lang="nl-NL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9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D4E1-21D9-1DA0-919A-421466E9F6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/>
              <a:t>Wij investeren in middelen en kennis </a:t>
            </a:r>
            <a:br>
              <a:rPr lang="nl-NL" sz="3600" dirty="0"/>
            </a:br>
            <a:r>
              <a:rPr lang="nl-NL" sz="3600" dirty="0"/>
              <a:t>zodat we veilig (kunnen) communiceren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3958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D22EC-EDEB-1E75-01BB-BB10C1EDC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Tekst</a:t>
            </a:r>
            <a:endParaRPr lang="en-NL" dirty="0"/>
          </a:p>
        </p:txBody>
      </p:sp>
      <p:pic>
        <p:nvPicPr>
          <p:cNvPr id="2" name="Afbeelding 1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1CF08CCC-6C4A-9498-D303-A4B8A519B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312" y="2601311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9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1087-D380-843A-5BA7-8F0BE5046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/>
              <a:t>De mensen in onze organisatie </a:t>
            </a:r>
            <a:br>
              <a:rPr lang="nl-NL" sz="3600" dirty="0"/>
            </a:br>
            <a:r>
              <a:rPr lang="nl-NL" sz="3600" dirty="0"/>
              <a:t>weten via welke kanalen veilig </a:t>
            </a:r>
            <a:br>
              <a:rPr lang="nl-NL" sz="3600" dirty="0"/>
            </a:br>
            <a:r>
              <a:rPr lang="nl-NL" sz="3600" dirty="0"/>
              <a:t>kunnen communiceren 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8906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0FBB-794B-4EE6-F56A-AE832C9848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/>
              <a:t>De mensen in onze organisatie </a:t>
            </a:r>
            <a:br>
              <a:rPr lang="nl-NL" sz="3600" dirty="0"/>
            </a:br>
            <a:r>
              <a:rPr lang="nl-NL" sz="3600" dirty="0"/>
              <a:t>weten in welke situaties zij </a:t>
            </a:r>
            <a:br>
              <a:rPr lang="nl-NL" sz="3600" dirty="0"/>
            </a:br>
            <a:r>
              <a:rPr lang="nl-NL" sz="3600" dirty="0"/>
              <a:t>een veilig kanaal moeten kiezen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93096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ED04-9787-9D96-7B12-030CFFC3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Veilige communicatiekanalen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9A786-F58F-7131-49CB-191518C0C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>
                <a:latin typeface="Avenir Next Demi Bold" panose="020B0503020202020204" pitchFamily="34" charset="0"/>
              </a:rPr>
              <a:t>In onze organisatie werken we met de volgende veilige communicatiekanalen:</a:t>
            </a:r>
          </a:p>
          <a:p>
            <a:r>
              <a:rPr lang="nl-NL" dirty="0">
                <a:latin typeface="Avenir Next Demi Bold" panose="020B0503020202020204" pitchFamily="34" charset="0"/>
              </a:rPr>
              <a:t>Tekst</a:t>
            </a:r>
          </a:p>
          <a:p>
            <a:r>
              <a:rPr lang="nl-NL" sz="2000" dirty="0">
                <a:latin typeface="Avenir Next Demi Bold" panose="020B0503020202020204" pitchFamily="34" charset="0"/>
              </a:rPr>
              <a:t>Tekst</a:t>
            </a:r>
          </a:p>
          <a:p>
            <a:r>
              <a:rPr lang="nl-NL" dirty="0">
                <a:latin typeface="Avenir Next Demi Bold" panose="020B0503020202020204" pitchFamily="34" charset="0"/>
              </a:rPr>
              <a:t>…</a:t>
            </a:r>
            <a:endParaRPr lang="nl-NL" sz="2000" dirty="0">
              <a:latin typeface="Avenir Next Demi Bold" panose="020B0503020202020204" pitchFamily="34" charset="0"/>
            </a:endParaRPr>
          </a:p>
          <a:p>
            <a:endParaRPr lang="nl-NL" sz="2000" dirty="0">
              <a:latin typeface="Avenir Next Demi Bold" panose="020B0503020202020204" pitchFamily="34" charset="0"/>
            </a:endParaRPr>
          </a:p>
          <a:p>
            <a:endParaRPr lang="en-NL" dirty="0"/>
          </a:p>
        </p:txBody>
      </p:sp>
      <p:pic>
        <p:nvPicPr>
          <p:cNvPr id="5" name="Afbeelding 4" descr="Afbeelding met tekenfilm, kleding, clipart, Menselijk gezicht&#10;&#10;Automatisch gegenereerde beschrijving">
            <a:extLst>
              <a:ext uri="{FF2B5EF4-FFF2-40B4-BE49-F238E27FC236}">
                <a16:creationId xmlns:a16="http://schemas.microsoft.com/office/drawing/2014/main" id="{244AFB7F-C6CE-2BD6-25D5-853A557F2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400" y="3082810"/>
            <a:ext cx="3600000" cy="3600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DD5D15-0C76-1314-3126-84A7DCCA4489}"/>
              </a:ext>
            </a:extLst>
          </p:cNvPr>
          <p:cNvSpPr txBox="1"/>
          <p:nvPr/>
        </p:nvSpPr>
        <p:spPr>
          <a:xfrm>
            <a:off x="6944711" y="1308538"/>
            <a:ext cx="427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nl-NL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venir Next LT Pro" panose="020B0504020202020204" pitchFamily="34" charset="0"/>
              </a:rPr>
              <a:t>Voorbeelden van “Veilig communicatiekanalen” </a:t>
            </a:r>
            <a:r>
              <a:rPr lang="nl-NL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Avenir Next LT Pro" panose="020B0504020202020204" pitchFamily="34" charset="0"/>
              </a:rPr>
              <a:t>​</a:t>
            </a:r>
          </a:p>
          <a:p>
            <a:pPr algn="l" rtl="0" fontAlgn="base"/>
            <a:r>
              <a:rPr lang="nl-NL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venir Next LT Pro" panose="020B0504020202020204" pitchFamily="34" charset="0"/>
              </a:rPr>
              <a:t>en die voldoen aan de eisen: </a:t>
            </a:r>
            <a:r>
              <a:rPr lang="nl-NL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Avenir Next LT Pro" panose="020B0504020202020204" pitchFamily="34" charset="0"/>
              </a:rPr>
              <a:t>​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v</a:t>
            </a:r>
            <a:r>
              <a:rPr lang="nl-NL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venir Next LT Pro" panose="020B0504020202020204" pitchFamily="34" charset="0"/>
              </a:rPr>
              <a:t>eilige email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Avenir Next LT Pro" panose="020B0504020202020204" pitchFamily="34" charset="0"/>
              </a:rPr>
              <a:t>​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, </a:t>
            </a:r>
            <a:r>
              <a:rPr lang="nl-NL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venir Next LT Pro" panose="020B0504020202020204" pitchFamily="34" charset="0"/>
              </a:rPr>
              <a:t>PGO, Portaal, App, zoals </a:t>
            </a:r>
            <a:r>
              <a:rPr lang="nl-NL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Avenir Next LT Pro" panose="020B0504020202020204" pitchFamily="34" charset="0"/>
              </a:rPr>
              <a:t>BeterDichtbij</a:t>
            </a:r>
            <a:r>
              <a:rPr lang="nl-NL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Avenir Next LT Pro" panose="020B0504020202020204" pitchFamily="34" charset="0"/>
              </a:rPr>
              <a:t>​</a:t>
            </a:r>
            <a:r>
              <a:rPr lang="nl-NL" sz="120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rPr>
              <a:t> of een </a:t>
            </a:r>
            <a:r>
              <a:rPr lang="nl-NL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Avenir Next LT Pro" panose="020B0504020202020204" pitchFamily="34" charset="0"/>
              </a:rPr>
              <a:t>eConsult</a:t>
            </a:r>
            <a:r>
              <a:rPr lang="nl-NL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venir Next LT Pro" panose="020B0504020202020204" pitchFamily="34" charset="0"/>
              </a:rPr>
              <a:t>.</a:t>
            </a:r>
            <a:endParaRPr lang="nl-NL" sz="1200" b="0" i="0" dirty="0">
              <a:solidFill>
                <a:schemeClr val="bg1">
                  <a:lumMod val="50000"/>
                </a:schemeClr>
              </a:solidFill>
              <a:effectLst/>
              <a:latin typeface="Avenir Next LT Pro" panose="020B0504020202020204" pitchFamily="34" charset="0"/>
            </a:endParaRPr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25068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D22EC-EDEB-1E75-01BB-BB10C1EDC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Tekst</a:t>
            </a:r>
            <a:endParaRPr lang="en-NL" dirty="0"/>
          </a:p>
        </p:txBody>
      </p:sp>
      <p:pic>
        <p:nvPicPr>
          <p:cNvPr id="2" name="Afbeelding 1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6087C522-5608-F265-52C9-3B09D579F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312" y="2601311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6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AD99-2A3C-E862-9C2E-B5CE4271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Casus</a:t>
            </a:r>
            <a:r>
              <a:rPr lang="nl-NL" dirty="0"/>
              <a:t> (1/2)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01FB-D518-8A5F-59E7-D295826E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264229"/>
            <a:ext cx="10203927" cy="3628571"/>
          </a:xfrm>
        </p:spPr>
        <p:txBody>
          <a:bodyPr>
            <a:normAutofit/>
          </a:bodyPr>
          <a:lstStyle/>
          <a:p>
            <a:pPr algn="l" rtl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u="none" strike="noStrike" dirty="0">
                <a:effectLst/>
                <a:ea typeface="Calibri" panose="020F0502020204030204" pitchFamily="34" charset="0"/>
                <a:cs typeface="Calibri"/>
              </a:rPr>
              <a:t>Patiënt is geopereerd aan melanoom en heeft een week </a:t>
            </a:r>
            <a:r>
              <a:rPr lang="nl-NL" dirty="0">
                <a:ea typeface="Calibri" panose="020F0502020204030204" pitchFamily="34" charset="0"/>
                <a:cs typeface="Calibri"/>
              </a:rPr>
              <a:t>later</a:t>
            </a:r>
            <a:r>
              <a:rPr lang="nl-NL" sz="2000" u="none" strike="noStrike" dirty="0">
                <a:effectLst/>
                <a:ea typeface="Calibri" panose="020F0502020204030204" pitchFamily="34" charset="0"/>
                <a:cs typeface="Calibri"/>
              </a:rPr>
              <a:t> nog veel last</a:t>
            </a:r>
            <a:r>
              <a:rPr lang="en-US" sz="2000" dirty="0">
                <a:effectLst/>
                <a:ea typeface="Calibri" panose="020F0502020204030204" pitchFamily="34" charset="0"/>
                <a:cs typeface="Calibri"/>
              </a:rPr>
              <a:t>​.</a:t>
            </a:r>
          </a:p>
          <a:p>
            <a:pPr algn="l" rtl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u="none" strike="noStrike" dirty="0">
                <a:effectLst/>
                <a:ea typeface="Calibri" panose="020F0502020204030204" pitchFamily="34" charset="0"/>
                <a:cs typeface="Calibri"/>
              </a:rPr>
              <a:t>Patiënt belt met balie. Baliemedewerker vraagt een e-mail te sturen aan het poli-adres om de vraag door te zetten naar chirurg</a:t>
            </a:r>
            <a:r>
              <a:rPr lang="en-US" sz="2000" dirty="0">
                <a:effectLst/>
                <a:ea typeface="Calibri" panose="020F0502020204030204" pitchFamily="34" charset="0"/>
                <a:cs typeface="Calibri"/>
              </a:rPr>
              <a:t>​.</a:t>
            </a:r>
          </a:p>
          <a:p>
            <a:pPr algn="l" rtl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u="none" strike="noStrike" dirty="0">
                <a:effectLst/>
                <a:ea typeface="Calibri" panose="020F0502020204030204" pitchFamily="34" charset="0"/>
                <a:cs typeface="Calibri"/>
              </a:rPr>
              <a:t>Patiënt voelt zich hier niet lekker bij en kiest ervoor klachten nog even op te laten gaan</a:t>
            </a:r>
            <a:r>
              <a:rPr lang="en-US" sz="2000" dirty="0">
                <a:effectLst/>
                <a:ea typeface="Calibri" panose="020F0502020204030204" pitchFamily="34" charset="0"/>
                <a:cs typeface="Calibri"/>
              </a:rPr>
              <a:t>​.</a:t>
            </a:r>
          </a:p>
          <a:p>
            <a:pPr algn="l" rtl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u="none" strike="noStrike" dirty="0">
                <a:effectLst/>
                <a:ea typeface="Calibri" panose="020F0502020204030204" pitchFamily="34" charset="0"/>
                <a:cs typeface="Calibri"/>
              </a:rPr>
              <a:t>Chirurg stuurt toch een e-mail naar patiënt met de vraag hoe het gaat</a:t>
            </a:r>
            <a:r>
              <a:rPr lang="en-US" sz="2000" dirty="0">
                <a:effectLst/>
                <a:ea typeface="Calibri" panose="020F0502020204030204" pitchFamily="34" charset="0"/>
                <a:cs typeface="Calibri"/>
              </a:rPr>
              <a:t>​.</a:t>
            </a:r>
          </a:p>
          <a:p>
            <a:pPr algn="l" rtl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u="none" strike="noStrike" dirty="0">
                <a:effectLst/>
                <a:ea typeface="Calibri" panose="020F0502020204030204" pitchFamily="34" charset="0"/>
                <a:cs typeface="Calibri"/>
              </a:rPr>
              <a:t>Patiënt is blij met de mogelijkheid tot contact, maar… </a:t>
            </a:r>
            <a:r>
              <a:rPr lang="en-US" sz="2000" dirty="0">
                <a:effectLst/>
                <a:ea typeface="Calibri" panose="020F0502020204030204" pitchFamily="34" charset="0"/>
                <a:cs typeface="Calibri"/>
              </a:rPr>
              <a:t>​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533599C-1F8C-6086-AB9F-0220D403856B}"/>
              </a:ext>
            </a:extLst>
          </p:cNvPr>
          <p:cNvSpPr txBox="1"/>
          <p:nvPr/>
        </p:nvSpPr>
        <p:spPr>
          <a:xfrm>
            <a:off x="7622628" y="1458310"/>
            <a:ext cx="351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Deze casus kun je gebruiken als inleiding op de stellingen op de volgende dia’s.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073756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AD99-2A3C-E862-9C2E-B5CE4271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Casus</a:t>
            </a:r>
            <a:r>
              <a:rPr lang="nl-NL" dirty="0"/>
              <a:t> (2/2)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01FB-D518-8A5F-59E7-D295826E4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u="none" strike="noStrike" dirty="0">
                <a:effectLst/>
                <a:ea typeface="Calibri" panose="020F0502020204030204" pitchFamily="34" charset="0"/>
                <a:cs typeface="Calibri"/>
              </a:rPr>
              <a:t>Is ook bekend met de regels over ‘veilig’ communiceren in de zorg.</a:t>
            </a:r>
            <a:r>
              <a:rPr lang="en-US" sz="2000" dirty="0">
                <a:effectLst/>
                <a:ea typeface="Calibri" panose="020F0502020204030204" pitchFamily="34" charset="0"/>
                <a:cs typeface="Calibri"/>
              </a:rPr>
              <a:t>​</a:t>
            </a:r>
          </a:p>
          <a:p>
            <a:pPr algn="l" rtl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u="none" strike="noStrike" dirty="0">
                <a:effectLst/>
                <a:ea typeface="Calibri" panose="020F0502020204030204" pitchFamily="34" charset="0"/>
                <a:cs typeface="Calibri"/>
              </a:rPr>
              <a:t>Patiënt heeft met andere zorgverleners in het ziekenhuis via e-consult contact gehad en geeft hier de voorkeur aan</a:t>
            </a:r>
            <a:r>
              <a:rPr lang="en-US" sz="2000" dirty="0">
                <a:effectLst/>
                <a:ea typeface="Calibri" panose="020F0502020204030204" pitchFamily="34" charset="0"/>
                <a:cs typeface="Calibri"/>
              </a:rPr>
              <a:t>​.</a:t>
            </a:r>
          </a:p>
          <a:p>
            <a:pPr algn="l" rtl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u="none" strike="noStrike" dirty="0">
                <a:effectLst/>
                <a:ea typeface="Calibri" panose="020F0502020204030204" pitchFamily="34" charset="0"/>
                <a:cs typeface="Calibri"/>
              </a:rPr>
              <a:t>Patiënt voelt zich bezwaard om het communicatiekanaal te noemen, want waardeert de interesse van de zorgverlener</a:t>
            </a:r>
            <a:r>
              <a:rPr lang="en-US" sz="2000" dirty="0">
                <a:effectLst/>
                <a:ea typeface="Calibri" panose="020F0502020204030204" pitchFamily="34" charset="0"/>
                <a:cs typeface="Calibri"/>
              </a:rPr>
              <a:t>​.</a:t>
            </a:r>
          </a:p>
          <a:p>
            <a:pPr algn="l" rtl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u="none" strike="noStrike" dirty="0">
                <a:effectLst/>
                <a:ea typeface="Calibri" panose="020F0502020204030204" pitchFamily="34" charset="0"/>
                <a:cs typeface="Calibri"/>
              </a:rPr>
              <a:t>Patiënt kiest ervoor via e-mail te reageren</a:t>
            </a:r>
            <a:r>
              <a:rPr lang="en-US" sz="2000" dirty="0">
                <a:effectLst/>
                <a:ea typeface="Calibri" panose="020F0502020204030204" pitchFamily="34" charset="0"/>
                <a:cs typeface="Calibri"/>
              </a:rPr>
              <a:t>​.</a:t>
            </a:r>
          </a:p>
          <a:p>
            <a:pPr algn="l" rtl="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u="none" strike="noStrike" dirty="0">
                <a:effectLst/>
                <a:ea typeface="Calibri" panose="020F0502020204030204" pitchFamily="34" charset="0"/>
                <a:cs typeface="Calibri"/>
              </a:rPr>
              <a:t>Patiënt krijgt snel reactie terug en is uiteindelijk tevreden met de antwoorden, inhoud en toon van communicatie.  </a:t>
            </a:r>
            <a:endParaRPr lang="en-US" sz="2000" dirty="0">
              <a:effectLst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504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69661-E1CC-847D-6D21-4BC1BF2ED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/>
              <a:t>Als de zorgverlener bekend was geweest </a:t>
            </a:r>
            <a:br>
              <a:rPr lang="nl-NL" sz="3600" dirty="0"/>
            </a:br>
            <a:r>
              <a:rPr lang="nl-NL" sz="3600" dirty="0"/>
              <a:t>met de risico’s van niet veilig mailen, dan zou hij/zij voor een andere optie kiezen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782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B230E-561A-DDFF-43C3-2889C1B31C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>
                <a:cs typeface="Calibri" panose="020F0502020204030204"/>
              </a:rPr>
              <a:t>Zorgmedewerkers moeten </a:t>
            </a:r>
            <a:br>
              <a:rPr lang="nl-NL" sz="3600" dirty="0">
                <a:cs typeface="Calibri" panose="020F0502020204030204"/>
              </a:rPr>
            </a:br>
            <a:r>
              <a:rPr lang="nl-NL" sz="3600" dirty="0">
                <a:cs typeface="Calibri" panose="020F0502020204030204"/>
              </a:rPr>
              <a:t>met de patiënt / cliënt in gesprek gaan </a:t>
            </a:r>
            <a:br>
              <a:rPr lang="nl-NL" sz="3600" dirty="0">
                <a:cs typeface="Calibri" panose="020F0502020204030204"/>
              </a:rPr>
            </a:br>
            <a:r>
              <a:rPr lang="nl-NL" sz="3600" dirty="0">
                <a:cs typeface="Calibri" panose="020F0502020204030204"/>
              </a:rPr>
              <a:t>over zijn/haar mogelijkheden voor </a:t>
            </a:r>
            <a:br>
              <a:rPr lang="nl-NL" sz="3600" dirty="0">
                <a:cs typeface="Calibri" panose="020F0502020204030204"/>
              </a:rPr>
            </a:br>
            <a:r>
              <a:rPr lang="nl-NL" sz="3600" dirty="0">
                <a:cs typeface="Calibri" panose="020F0502020204030204"/>
              </a:rPr>
              <a:t>(digitale) veilige communicatie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7531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447B-E146-B5EC-EB50-698198D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Aanleiding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7F80-619A-FE45-222D-B8157D3BE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Tekst</a:t>
            </a:r>
            <a:endParaRPr lang="en-NL" dirty="0"/>
          </a:p>
        </p:txBody>
      </p:sp>
      <p:pic>
        <p:nvPicPr>
          <p:cNvPr id="6" name="Tijdelijke aanduiding voor inhoud 4" descr="Afbeelding met clipart, tekenfilm, creativiteit, illustratie&#10;&#10;Automatisch gegenereerde beschrijving">
            <a:extLst>
              <a:ext uri="{FF2B5EF4-FFF2-40B4-BE49-F238E27FC236}">
                <a16:creationId xmlns:a16="http://schemas.microsoft.com/office/drawing/2014/main" id="{E6ABC78D-999F-2661-C043-D914CA19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375" y="2754408"/>
            <a:ext cx="3600000" cy="3600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D42BA1A-5594-11CF-F7A9-B6AF9DB835B4}"/>
              </a:ext>
            </a:extLst>
          </p:cNvPr>
          <p:cNvSpPr txBox="1"/>
          <p:nvPr/>
        </p:nvSpPr>
        <p:spPr>
          <a:xfrm>
            <a:off x="7252138" y="2041634"/>
            <a:ext cx="398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Voeg hier een casus in uit jouw organisatie</a:t>
            </a:r>
            <a:r>
              <a:rPr lang="en-US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Of gebruik de volgende dia met voorbeelden uit andere organisaties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4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275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F0E7-E6AA-B0DE-FEBB-9C286533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Alternatieven voor digitaal veilig communiceren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D163E-A727-7941-A342-475B0585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Veilige alternatieven voor digitaal veilig communiceren zijn:</a:t>
            </a:r>
          </a:p>
          <a:p>
            <a:pPr lvl="1"/>
            <a:r>
              <a:rPr lang="en-NL" dirty="0"/>
              <a:t>…</a:t>
            </a:r>
          </a:p>
          <a:p>
            <a:r>
              <a:rPr lang="en-NL" dirty="0"/>
              <a:t>Tips hoe hierover met patiënt/cliënt in gesprek te gaan:</a:t>
            </a:r>
          </a:p>
          <a:p>
            <a:pPr lvl="1"/>
            <a:r>
              <a:rPr lang="en-NL" dirty="0">
                <a:hlinkClick r:id="rId3"/>
              </a:rPr>
              <a:t>Handreiking voor patiënt ‘Samen beslissen over digitale zorg’</a:t>
            </a:r>
            <a:endParaRPr lang="en-NL" dirty="0"/>
          </a:p>
          <a:p>
            <a:endParaRPr lang="en-NL" dirty="0"/>
          </a:p>
        </p:txBody>
      </p:sp>
      <p:pic>
        <p:nvPicPr>
          <p:cNvPr id="4" name="Afbeelding 11">
            <a:extLst>
              <a:ext uri="{FF2B5EF4-FFF2-40B4-BE49-F238E27FC236}">
                <a16:creationId xmlns:a16="http://schemas.microsoft.com/office/drawing/2014/main" id="{DCBA7413-1210-9118-CEDA-43E54DA12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4078514"/>
            <a:ext cx="4814108" cy="2558396"/>
          </a:xfrm>
          <a:prstGeom prst="rect">
            <a:avLst/>
          </a:prstGeom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C0EA4FD4-2118-E415-52BE-A98BD43D9D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14"/>
          <a:stretch/>
        </p:blipFill>
        <p:spPr>
          <a:xfrm>
            <a:off x="5782124" y="4037050"/>
            <a:ext cx="4690721" cy="26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91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3E8545-C49D-8ED2-DAAC-061895AA5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Tekst</a:t>
            </a:r>
            <a:endParaRPr lang="en-NL" dirty="0"/>
          </a:p>
        </p:txBody>
      </p:sp>
      <p:pic>
        <p:nvPicPr>
          <p:cNvPr id="3" name="Afbeelding 2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905FE5E1-7B4A-B6A6-3005-D85140B5B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312" y="2601311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76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F0E7-E6AA-B0DE-FEBB-9C286533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D163E-A727-7941-A342-475B0585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Tekst</a:t>
            </a:r>
            <a:endParaRPr lang="en-NL" dirty="0"/>
          </a:p>
          <a:p>
            <a:endParaRPr lang="en-NL" dirty="0"/>
          </a:p>
        </p:txBody>
      </p:sp>
      <p:pic>
        <p:nvPicPr>
          <p:cNvPr id="7" name="Afbeelding 6" descr="Afbeelding met Menselijk gezicht, kleding, tekenfilm, illustratie&#10;&#10;Automatisch gegenereerde beschrijving">
            <a:extLst>
              <a:ext uri="{FF2B5EF4-FFF2-40B4-BE49-F238E27FC236}">
                <a16:creationId xmlns:a16="http://schemas.microsoft.com/office/drawing/2014/main" id="{1871425D-333F-CB1A-9D13-2C271AE8B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400" y="2451538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5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366F-DA81-D984-3A28-0D47E49C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Voorbeelden</a:t>
            </a:r>
          </a:p>
        </p:txBody>
      </p:sp>
      <p:grpSp>
        <p:nvGrpSpPr>
          <p:cNvPr id="4" name="Groep 26">
            <a:extLst>
              <a:ext uri="{FF2B5EF4-FFF2-40B4-BE49-F238E27FC236}">
                <a16:creationId xmlns:a16="http://schemas.microsoft.com/office/drawing/2014/main" id="{A9D063B8-4BC1-93EC-352A-194C8AA7EB1E}"/>
              </a:ext>
            </a:extLst>
          </p:cNvPr>
          <p:cNvGrpSpPr/>
          <p:nvPr/>
        </p:nvGrpSpPr>
        <p:grpSpPr>
          <a:xfrm>
            <a:off x="1113621" y="2253212"/>
            <a:ext cx="2972058" cy="3368332"/>
            <a:chOff x="1310020" y="3273605"/>
            <a:chExt cx="2972058" cy="3368332"/>
          </a:xfrm>
        </p:grpSpPr>
        <p:pic>
          <p:nvPicPr>
            <p:cNvPr id="5" name="Afbeelding 17">
              <a:extLst>
                <a:ext uri="{FF2B5EF4-FFF2-40B4-BE49-F238E27FC236}">
                  <a16:creationId xmlns:a16="http://schemas.microsoft.com/office/drawing/2014/main" id="{9C237B93-4BAF-2843-81C1-01609AD28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0020" y="3273605"/>
              <a:ext cx="2972058" cy="3368332"/>
            </a:xfrm>
            <a:prstGeom prst="rect">
              <a:avLst/>
            </a:prstGeom>
          </p:spPr>
        </p:pic>
        <p:pic>
          <p:nvPicPr>
            <p:cNvPr id="6" name="Afbeelding 15">
              <a:extLst>
                <a:ext uri="{FF2B5EF4-FFF2-40B4-BE49-F238E27FC236}">
                  <a16:creationId xmlns:a16="http://schemas.microsoft.com/office/drawing/2014/main" id="{250F36E9-4A0E-3E32-18F8-9F4B5112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5358" y="3429000"/>
              <a:ext cx="595297" cy="580635"/>
            </a:xfrm>
            <a:prstGeom prst="rect">
              <a:avLst/>
            </a:prstGeom>
          </p:spPr>
        </p:pic>
      </p:grpSp>
      <p:pic>
        <p:nvPicPr>
          <p:cNvPr id="7" name="Afbeelding 23">
            <a:extLst>
              <a:ext uri="{FF2B5EF4-FFF2-40B4-BE49-F238E27FC236}">
                <a16:creationId xmlns:a16="http://schemas.microsoft.com/office/drawing/2014/main" id="{E83966BF-D895-3F9F-3CD6-EC37C0449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993" y="2264229"/>
            <a:ext cx="2916000" cy="2103302"/>
          </a:xfrm>
          <a:prstGeom prst="rect">
            <a:avLst/>
          </a:prstGeom>
        </p:spPr>
      </p:pic>
      <p:pic>
        <p:nvPicPr>
          <p:cNvPr id="8" name="Afbeelding 21">
            <a:extLst>
              <a:ext uri="{FF2B5EF4-FFF2-40B4-BE49-F238E27FC236}">
                <a16:creationId xmlns:a16="http://schemas.microsoft.com/office/drawing/2014/main" id="{2ED19E1B-381B-285A-9F48-0DEAFD970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307" y="2253212"/>
            <a:ext cx="2880610" cy="2728196"/>
          </a:xfrm>
          <a:prstGeom prst="rect">
            <a:avLst/>
          </a:prstGeom>
        </p:spPr>
      </p:pic>
      <p:pic>
        <p:nvPicPr>
          <p:cNvPr id="9" name="Afbeelding 30">
            <a:extLst>
              <a:ext uri="{FF2B5EF4-FFF2-40B4-BE49-F238E27FC236}">
                <a16:creationId xmlns:a16="http://schemas.microsoft.com/office/drawing/2014/main" id="{503C1A55-DA3F-DA41-A3B0-7CBCCF35E7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3" r="10177" b="22680"/>
          <a:stretch/>
        </p:blipFill>
        <p:spPr>
          <a:xfrm>
            <a:off x="4615993" y="4511407"/>
            <a:ext cx="2916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4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AD99-2A3C-E862-9C2E-B5CE4271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Doelstelling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01FB-D518-8A5F-59E7-D295826E4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Tekst</a:t>
            </a:r>
            <a:endParaRPr lang="en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76D698D-69A4-0352-05DA-62F3B2C350EF}"/>
              </a:ext>
            </a:extLst>
          </p:cNvPr>
          <p:cNvSpPr txBox="1"/>
          <p:nvPr/>
        </p:nvSpPr>
        <p:spPr>
          <a:xfrm>
            <a:off x="4001846" y="1615966"/>
            <a:ext cx="7270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Geef aan wat je wilt bereiken met deze presentatie. </a:t>
            </a:r>
            <a:r>
              <a:rPr lang="nl-NL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Bijvoorbeeld:</a:t>
            </a:r>
            <a:r>
              <a:rPr lang="nl-NL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nl-N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Meer kennis over belang van veilig communiceren vergroten (risico’s van niet veilig communiceren)</a:t>
            </a:r>
            <a:r>
              <a:rPr lang="nl-NL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nl-NL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Meer kennis over de mogelijkheden van veilig communiceren</a:t>
            </a:r>
            <a:r>
              <a:rPr lang="nl-NL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nl-NL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Veilig communiceren krijgt prioriteit</a:t>
            </a:r>
            <a:r>
              <a:rPr lang="nl-NL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nl-NL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Meer capaciteit en/of budget</a:t>
            </a:r>
            <a:r>
              <a:rPr lang="nl-NL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nl-NL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Meer aandacht voor patiënten/cliënten die niet veilig kunnen / willen communiceren</a:t>
            </a:r>
            <a:r>
              <a:rPr lang="nl-NL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nl-NL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nl-NL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Tip:</a:t>
            </a:r>
            <a:r>
              <a:rPr lang="en-US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Stem de inhoud af op de doelgroep</a:t>
            </a:r>
            <a:r>
              <a:rPr lang="en-US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Gebruik de knelpuntenanalyse voor een verkenning van de oorzaken van niet veilig communiceren </a:t>
            </a:r>
            <a:endParaRPr lang="nl-NL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31096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AD99-2A3C-E862-9C2E-B5CE4271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stellingen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01FB-D518-8A5F-59E7-D295826E4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Tekst</a:t>
            </a:r>
            <a:endParaRPr lang="en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76D698D-69A4-0352-05DA-62F3B2C350EF}"/>
              </a:ext>
            </a:extLst>
          </p:cNvPr>
          <p:cNvSpPr txBox="1"/>
          <p:nvPr/>
        </p:nvSpPr>
        <p:spPr>
          <a:xfrm>
            <a:off x="4120179" y="2487336"/>
            <a:ext cx="7335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Op de volgende dia’s volgt een aantal </a:t>
            </a:r>
            <a:r>
              <a:rPr lang="nl-NL" sz="120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stellingen. Je kan de aanwezigen laten stemmen. </a:t>
            </a:r>
            <a:r>
              <a:rPr lang="nl-NL" sz="120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nl-NL" sz="1200" i="0" dirty="0">
              <a:solidFill>
                <a:srgbClr val="000000"/>
              </a:solidFill>
              <a:effectLst/>
              <a:latin typeface="Avenir Next LT Pro" panose="020B0504020202020204" pitchFamily="34" charset="0"/>
            </a:endParaRPr>
          </a:p>
          <a:p>
            <a:pPr algn="l" rtl="0" fontAlgn="base"/>
            <a:r>
              <a:rPr lang="nl-NL" sz="120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Bijvoorbeeld via een online medium, een poll in MS Teams, het opsteken van digitale handjes of werken met gekleurde vellen papier. </a:t>
            </a:r>
            <a:r>
              <a:rPr lang="nl-NL" sz="120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</a:p>
          <a:p>
            <a:pPr algn="l" rtl="0" fontAlgn="base"/>
            <a:endParaRPr lang="nl-NL" sz="1200" i="0" dirty="0">
              <a:solidFill>
                <a:srgbClr val="000000"/>
              </a:solidFill>
              <a:effectLst/>
              <a:latin typeface="Avenir Next LT Pro" panose="020B05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Stellingen kun je goed inzetten als start van een discussie. </a:t>
            </a:r>
            <a:r>
              <a:rPr lang="nl-NL" sz="120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nl-NL" sz="1200" i="0" dirty="0">
              <a:solidFill>
                <a:srgbClr val="000000"/>
              </a:solidFill>
              <a:effectLst/>
              <a:latin typeface="Avenir Next LT Pro" panose="020B05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7F7F7F"/>
                </a:solidFill>
                <a:latin typeface="Avenir Next LT Pro" panose="020B0504020202020204" pitchFamily="34" charset="0"/>
              </a:rPr>
              <a:t>O</a:t>
            </a:r>
            <a:r>
              <a:rPr lang="nl-NL" sz="120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m interactie te creëren tijdens een presentatie. </a:t>
            </a:r>
            <a:r>
              <a:rPr lang="nl-NL" sz="120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nl-NL" sz="1200" i="0" dirty="0">
              <a:solidFill>
                <a:srgbClr val="000000"/>
              </a:solidFill>
              <a:effectLst/>
              <a:latin typeface="Avenir Next LT Pro" panose="020B05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Soms kan het helpen scherpe stellingen te gebruiken </a:t>
            </a: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die precies de vinger op de zere plek leggen.</a:t>
            </a:r>
            <a:r>
              <a:rPr lang="nl-NL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endParaRPr lang="nl-NL" sz="1200" b="0" i="0" dirty="0">
              <a:solidFill>
                <a:srgbClr val="000000"/>
              </a:solidFill>
              <a:effectLst/>
              <a:latin typeface="Avenir Next LT Pro" panose="020B05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Het werkt goed als de deelnemers de uitslag van de stemming kunnen zien. Aan de hand van de uitslag bespreek je met elkaar argumenten, meningen en overwegingen.</a:t>
            </a:r>
            <a:r>
              <a:rPr lang="nl-NL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</a:p>
          <a:p>
            <a:pPr algn="l" rtl="0" fontAlgn="base"/>
            <a:endParaRPr lang="nl-NL" sz="1200" b="0" i="0" dirty="0">
              <a:solidFill>
                <a:srgbClr val="000000"/>
              </a:solidFill>
              <a:effectLst/>
              <a:latin typeface="Avenir Next LT Pro" panose="020B0504020202020204" pitchFamily="34" charset="0"/>
            </a:endParaRPr>
          </a:p>
          <a:p>
            <a:pPr algn="l" rtl="0" fontAlgn="base"/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De stellingen zijn voorbeelden. Denk na over wat in jouw organisatie een ‘pijnpunt’ is en wat je wilt bereiken. Kies of herformuleer daarop jouw stellingen. </a:t>
            </a:r>
            <a:r>
              <a:rPr lang="nl-NL" sz="1200" b="0" i="0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​</a:t>
            </a:r>
            <a:r>
              <a:rPr lang="nl-NL" sz="1200" b="0" i="0" u="none" strike="noStrike" dirty="0">
                <a:solidFill>
                  <a:srgbClr val="7F7F7F"/>
                </a:solidFill>
                <a:effectLst/>
                <a:latin typeface="Avenir Next LT Pro" panose="020B0504020202020204" pitchFamily="34" charset="0"/>
              </a:rPr>
              <a:t>Na iedere stelling volgt een dia met uitleg, passend bij de stelling. En een vervolgactie.</a:t>
            </a:r>
            <a:endParaRPr lang="en-US" sz="1200" b="0" i="0" dirty="0">
              <a:solidFill>
                <a:srgbClr val="000000"/>
              </a:solidFill>
              <a:effectLst/>
              <a:latin typeface="Avenir Next LT Pro" panose="020B0504020202020204" pitchFamily="34" charset="0"/>
            </a:endParaRPr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24427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4399-5C7D-4EB8-0C6D-B014373F9E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/>
              <a:t>Mensen in onze organisatie zijn ervan overtuigd dat veilig communiceren nodig is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3220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6C43-6DC1-1B9D-569A-31F28478C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/>
              <a:t>Wij kennen de risico’s van onveilig communiceren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3150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372D-D70D-C116-2B85-2811FABF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Waarom veilig communiceren?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6D053-84A6-BADC-B88C-7FE55DFA6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5DB5ED-9A4E-6703-5183-4DBCBF4CE55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68426A-70F9-76AB-BEFE-8410DEF61C6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NL" dirty="0"/>
              <a:t>Belang van veilig communiceren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A33F44-6777-8C67-CE62-FBB66B03BB7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NL" dirty="0"/>
              <a:t>Belang van informatieveiligheid</a:t>
            </a:r>
          </a:p>
        </p:txBody>
      </p:sp>
    </p:spTree>
    <p:extLst>
      <p:ext uri="{BB962C8B-B14F-4D97-AF65-F5344CB8AC3E}">
        <p14:creationId xmlns:p14="http://schemas.microsoft.com/office/powerpoint/2010/main" val="206671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D22EC-EDEB-1E75-01BB-BB10C1EDC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Tekst</a:t>
            </a:r>
            <a:endParaRPr lang="en-NL" dirty="0"/>
          </a:p>
        </p:txBody>
      </p:sp>
      <p:pic>
        <p:nvPicPr>
          <p:cNvPr id="3" name="Afbeelding 2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7659F9DB-1851-323E-E34E-A839B8FDA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312" y="2601311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111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CTU Kleurent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3093"/>
      </a:accent1>
      <a:accent2>
        <a:srgbClr val="9A289C"/>
      </a:accent2>
      <a:accent3>
        <a:srgbClr val="FFD764"/>
      </a:accent3>
      <a:accent4>
        <a:srgbClr val="7DC1A2"/>
      </a:accent4>
      <a:accent5>
        <a:srgbClr val="C3A166"/>
      </a:accent5>
      <a:accent6>
        <a:srgbClr val="F0A67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256618F-7B31-5D41-8F57-7B2E1D765A74}" vid="{60D13807-AF44-9244-A9D7-A90E326F420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ECP041_Presentatie Template</Template>
  <TotalTime>33</TotalTime>
  <Words>1748</Words>
  <Application>Microsoft Office PowerPoint</Application>
  <PresentationFormat>Breedbeeld</PresentationFormat>
  <Paragraphs>176</Paragraphs>
  <Slides>23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2" baseType="lpstr">
      <vt:lpstr>Arial</vt:lpstr>
      <vt:lpstr>Avenir Next</vt:lpstr>
      <vt:lpstr>Avenir Next Demi Bold</vt:lpstr>
      <vt:lpstr>Avenir Next LT Pro</vt:lpstr>
      <vt:lpstr>Calibri</vt:lpstr>
      <vt:lpstr>Lora</vt:lpstr>
      <vt:lpstr>Mont</vt:lpstr>
      <vt:lpstr>Segoe UI</vt:lpstr>
      <vt:lpstr>Kantoorthema</vt:lpstr>
      <vt:lpstr>Veilig communiceren is zorgen  voor elkaar</vt:lpstr>
      <vt:lpstr>Aanleiding</vt:lpstr>
      <vt:lpstr>Voorbeelden</vt:lpstr>
      <vt:lpstr>Doelstelling</vt:lpstr>
      <vt:lpstr>Toelichting stellingen</vt:lpstr>
      <vt:lpstr>Mensen in onze organisatie zijn ervan overtuigd dat veilig communiceren nodig is</vt:lpstr>
      <vt:lpstr>Wij kennen de risico’s van onveilig communiceren</vt:lpstr>
      <vt:lpstr>Waarom veilig communiceren?</vt:lpstr>
      <vt:lpstr>PowerPoint-presentatie</vt:lpstr>
      <vt:lpstr>Wij investeren in middelen en kennis  zodat we veilig (kunnen) communiceren</vt:lpstr>
      <vt:lpstr>PowerPoint-presentatie</vt:lpstr>
      <vt:lpstr>De mensen in onze organisatie  weten via welke kanalen veilig  kunnen communiceren </vt:lpstr>
      <vt:lpstr>De mensen in onze organisatie  weten in welke situaties zij  een veilig kanaal moeten kiezen</vt:lpstr>
      <vt:lpstr>Veilige communicatiekanalen</vt:lpstr>
      <vt:lpstr>PowerPoint-presentatie</vt:lpstr>
      <vt:lpstr>Casus (1/2)</vt:lpstr>
      <vt:lpstr>Casus (2/2)</vt:lpstr>
      <vt:lpstr>Als de zorgverlener bekend was geweest  met de risico’s van niet veilig mailen, dan zou hij/zij voor een andere optie kiezen</vt:lpstr>
      <vt:lpstr>Zorgmedewerkers moeten  met de patiënt / cliënt in gesprek gaan  over zijn/haar mogelijkheden voor  (digitale) veilige communicatie</vt:lpstr>
      <vt:lpstr>PowerPoint-presentatie</vt:lpstr>
      <vt:lpstr>Alternatieven voor digitaal veilig communiceren</vt:lpstr>
      <vt:lpstr>PowerPoint-presentatie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 communiceren is zorgen  voor elkaar</dc:title>
  <dc:creator>Manon van der Woude</dc:creator>
  <cp:lastModifiedBy>Manon van der Woude</cp:lastModifiedBy>
  <cp:revision>1</cp:revision>
  <dcterms:created xsi:type="dcterms:W3CDTF">2023-10-03T09:29:27Z</dcterms:created>
  <dcterms:modified xsi:type="dcterms:W3CDTF">2023-10-03T10:08:41Z</dcterms:modified>
</cp:coreProperties>
</file>